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</p:sldIdLst>
  <p:sldSz cx="14630400" cy="8229600"/>
  <p:notesSz cx="8229600" cy="14630400"/>
  <p:embeddedFontLst>
    <p:embeddedFont>
      <p:font typeface="Consolas" panose="020B0609020204030204" pitchFamily="49" charset="0"/>
      <p:regular r:id="rId12"/>
      <p:bold r:id="rId13"/>
      <p:italic r:id="rId14"/>
      <p:boldItalic r:id="rId15"/>
    </p:embeddedFont>
    <p:embeddedFont>
      <p:font typeface="Roboto" panose="02000000000000000000" pitchFamily="2" charset="0"/>
      <p:regular r:id="rId16"/>
    </p:embeddedFont>
    <p:embeddedFont>
      <p:font typeface="Saira Medium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52081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10" Type="http://schemas.openxmlformats.org/officeDocument/2006/relationships/image" Target="../media/image4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557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Getting Started with Federated Learning using Flower &amp; PyTorch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2224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Build a cross-silo federated learning system where multiple organizations collaboratively train a CNN on CIFAR-10 without sharing raw data. Learn to implement privacy-preserving machine learning with Flower's intuitive framework.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EF3437-E8AC-C3DE-31A6-44C31967FFBA}"/>
              </a:ext>
            </a:extLst>
          </p:cNvPr>
          <p:cNvSpPr/>
          <p:nvPr/>
        </p:nvSpPr>
        <p:spPr>
          <a:xfrm>
            <a:off x="12255190" y="7147932"/>
            <a:ext cx="2252547" cy="99245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93175"/>
            <a:ext cx="101913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Environment Setup &amp; Project Structure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689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Installation Steps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4500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Install Flower with simulation extras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89227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 project from template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33447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Install project dependencies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93790" y="4952524"/>
            <a:ext cx="6244709" cy="1428750"/>
          </a:xfrm>
          <a:prstGeom prst="roundRect">
            <a:avLst>
              <a:gd name="adj" fmla="val 14288"/>
            </a:avLst>
          </a:prstGeom>
          <a:solidFill>
            <a:srgbClr val="101010"/>
          </a:solidFill>
          <a:ln/>
        </p:spPr>
      </p:sp>
      <p:sp>
        <p:nvSpPr>
          <p:cNvPr id="8" name="Shape 6"/>
          <p:cNvSpPr/>
          <p:nvPr/>
        </p:nvSpPr>
        <p:spPr>
          <a:xfrm>
            <a:off x="782479" y="4952524"/>
            <a:ext cx="6267331" cy="1428750"/>
          </a:xfrm>
          <a:prstGeom prst="roundRect">
            <a:avLst>
              <a:gd name="adj" fmla="val 2381"/>
            </a:avLst>
          </a:prstGeom>
          <a:solidFill>
            <a:srgbClr val="101010"/>
          </a:solidFill>
          <a:ln/>
        </p:spPr>
      </p:sp>
      <p:sp>
        <p:nvSpPr>
          <p:cNvPr id="9" name="Text 7"/>
          <p:cNvSpPr/>
          <p:nvPr/>
        </p:nvSpPr>
        <p:spPr>
          <a:xfrm>
            <a:off x="1009293" y="5122545"/>
            <a:ext cx="581370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pip install -U "flwr[simulation]"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flwr new @flwrlabs/quickstart-pytorch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pip install -e 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28689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Generated Files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599521" y="34500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template creates a complete project structure: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4017050"/>
            <a:ext cx="6244709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client_app.py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- Client logic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4466868"/>
            <a:ext cx="6244709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server_app.py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- Server orchestration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4916686"/>
            <a:ext cx="6244709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task.py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- Model &amp; data definitions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99521" y="5366504"/>
            <a:ext cx="6244709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pyproject.toml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- Dependencies</a:t>
            </a:r>
            <a:endParaRPr lang="en-US" sz="17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76ED8C3-2D4C-7063-AB02-FC87AF4DA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8974" y="7127518"/>
            <a:ext cx="2267909" cy="99983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487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9620" y="3356967"/>
            <a:ext cx="8193881" cy="687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Defining the Task: Data &amp; Model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769620" y="4373880"/>
            <a:ext cx="4217194" cy="3247549"/>
          </a:xfrm>
          <a:prstGeom prst="roundRect">
            <a:avLst>
              <a:gd name="adj" fmla="val 6094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1012269" y="4616529"/>
            <a:ext cx="659606" cy="659606"/>
          </a:xfrm>
          <a:prstGeom prst="roundRect">
            <a:avLst>
              <a:gd name="adj" fmla="val 13861435"/>
            </a:avLst>
          </a:prstGeom>
          <a:solidFill>
            <a:srgbClr val="FC8337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93602" y="4797862"/>
            <a:ext cx="296823" cy="29682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12269" y="5495925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CIFAR-10 Dataset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1012269" y="5971461"/>
            <a:ext cx="3731895" cy="1407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Flower Datasets partitions CIFAR-10 across clients, simulating multiple organizations each holding private data subsets.</a:t>
            </a:r>
            <a:endParaRPr lang="en-US" sz="1700" dirty="0"/>
          </a:p>
        </p:txBody>
      </p:sp>
      <p:sp>
        <p:nvSpPr>
          <p:cNvPr id="9" name="Shape 5"/>
          <p:cNvSpPr/>
          <p:nvPr/>
        </p:nvSpPr>
        <p:spPr>
          <a:xfrm>
            <a:off x="5206603" y="4373880"/>
            <a:ext cx="4217194" cy="3247549"/>
          </a:xfrm>
          <a:prstGeom prst="roundRect">
            <a:avLst>
              <a:gd name="adj" fmla="val 6094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5449253" y="4616529"/>
            <a:ext cx="659606" cy="659606"/>
          </a:xfrm>
          <a:prstGeom prst="roundRect">
            <a:avLst>
              <a:gd name="adj" fmla="val 13861435"/>
            </a:avLst>
          </a:prstGeom>
          <a:solidFill>
            <a:srgbClr val="FC8337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30585" y="4797862"/>
            <a:ext cx="296823" cy="296823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449253" y="5495925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CNN Architecture</a:t>
            </a:r>
            <a:endParaRPr lang="en-US" sz="2150" dirty="0"/>
          </a:p>
        </p:txBody>
      </p:sp>
      <p:sp>
        <p:nvSpPr>
          <p:cNvPr id="13" name="Text 8"/>
          <p:cNvSpPr/>
          <p:nvPr/>
        </p:nvSpPr>
        <p:spPr>
          <a:xfrm>
            <a:off x="5449253" y="5971461"/>
            <a:ext cx="3731895" cy="10631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simple convolutional neural network defined with </a:t>
            </a:r>
            <a:r>
              <a:rPr lang="en-US" sz="170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torch.nn.Module</a:t>
            </a: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for image classification tasks.</a:t>
            </a:r>
            <a:endParaRPr lang="en-US" sz="1700" dirty="0"/>
          </a:p>
        </p:txBody>
      </p:sp>
      <p:sp>
        <p:nvSpPr>
          <p:cNvPr id="14" name="Shape 9"/>
          <p:cNvSpPr/>
          <p:nvPr/>
        </p:nvSpPr>
        <p:spPr>
          <a:xfrm>
            <a:off x="9643586" y="4373880"/>
            <a:ext cx="4217194" cy="3247549"/>
          </a:xfrm>
          <a:prstGeom prst="roundRect">
            <a:avLst>
              <a:gd name="adj" fmla="val 6094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9886236" y="4616529"/>
            <a:ext cx="659606" cy="659606"/>
          </a:xfrm>
          <a:prstGeom prst="roundRect">
            <a:avLst>
              <a:gd name="adj" fmla="val 13861435"/>
            </a:avLst>
          </a:prstGeom>
          <a:solidFill>
            <a:srgbClr val="FC8337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067568" y="4797862"/>
            <a:ext cx="296823" cy="296823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886236" y="5495925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Training Functions</a:t>
            </a:r>
            <a:endParaRPr lang="en-US" sz="2150" dirty="0"/>
          </a:p>
        </p:txBody>
      </p:sp>
      <p:sp>
        <p:nvSpPr>
          <p:cNvPr id="18" name="Text 12"/>
          <p:cNvSpPr/>
          <p:nvPr/>
        </p:nvSpPr>
        <p:spPr>
          <a:xfrm>
            <a:off x="9886236" y="5971461"/>
            <a:ext cx="3731895" cy="1070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Standard PyTorch </a:t>
            </a:r>
            <a:r>
              <a:rPr lang="en-US" sz="170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train()</a:t>
            </a: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and </a:t>
            </a:r>
            <a:r>
              <a:rPr lang="en-US" sz="170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test()</a:t>
            </a: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functions in </a:t>
            </a:r>
            <a:r>
              <a:rPr lang="en-US" sz="170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task.py</a:t>
            </a: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handle local model training and evaluation loops.</a:t>
            </a:r>
            <a:endParaRPr lang="en-US" sz="17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0C04270-87A9-7C85-FD65-1B0D708E469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269810" y="7753351"/>
            <a:ext cx="2267909" cy="35620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2231"/>
            <a:ext cx="84774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The Flower Client: Local Training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6463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Saira Light" pitchFamily="34" charset="0"/>
                <a:ea typeface="Saira Light" pitchFamily="34" charset="-122"/>
                <a:cs typeface="Saira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219682"/>
            <a:ext cx="6407944" cy="30480"/>
          </a:xfrm>
          <a:prstGeom prst="rect">
            <a:avLst/>
          </a:prstGeom>
          <a:solidFill>
            <a:srgbClr val="FC8337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3939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Receive Global Model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2884408"/>
            <a:ext cx="6407944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Client receives a </a:t>
            </a: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Message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containing current global model weights from the server.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186463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Saira Light" pitchFamily="34" charset="0"/>
                <a:ea typeface="Saira Light" pitchFamily="34" charset="-122"/>
                <a:cs typeface="Saira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219682"/>
            <a:ext cx="6408063" cy="30480"/>
          </a:xfrm>
          <a:prstGeom prst="rect">
            <a:avLst/>
          </a:prstGeom>
          <a:solidFill>
            <a:srgbClr val="FC8337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23939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Train Locally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2884408"/>
            <a:ext cx="6408063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</a:t>
            </a: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@app.train()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decorator defines training on local data partition using private dataset.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01466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Saira Light" pitchFamily="34" charset="0"/>
                <a:ea typeface="Saira Light" pitchFamily="34" charset="-122"/>
                <a:cs typeface="Saira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369713"/>
            <a:ext cx="6407944" cy="30480"/>
          </a:xfrm>
          <a:prstGeom prst="rect">
            <a:avLst/>
          </a:prstGeom>
          <a:solidFill>
            <a:srgbClr val="FC8337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45440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Return Updates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034439"/>
            <a:ext cx="6407944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Send back updated weights as </a:t>
            </a: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ArrayRecord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and training metrics like loss as </a:t>
            </a: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MetricRecord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01466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Saira Light" pitchFamily="34" charset="0"/>
                <a:ea typeface="Saira Light" pitchFamily="34" charset="-122"/>
                <a:cs typeface="Saira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4369713"/>
            <a:ext cx="6408063" cy="30480"/>
          </a:xfrm>
          <a:prstGeom prst="rect">
            <a:avLst/>
          </a:prstGeom>
          <a:solidFill>
            <a:srgbClr val="FC8337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4544020"/>
            <a:ext cx="29069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Evaluate Performance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5034439"/>
            <a:ext cx="6408063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</a:t>
            </a: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@app.evaluate()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function validates model performance on local validation data.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93790" y="6200656"/>
            <a:ext cx="13042821" cy="1326713"/>
          </a:xfrm>
          <a:prstGeom prst="roundRect">
            <a:avLst>
              <a:gd name="adj" fmla="val 15387"/>
            </a:avLst>
          </a:prstGeom>
          <a:solidFill>
            <a:srgbClr val="4B1E01"/>
          </a:solidFill>
          <a:ln/>
        </p:spPr>
      </p:sp>
      <p:pic>
        <p:nvPicPr>
          <p:cNvPr id="2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04" y="6544747"/>
            <a:ext cx="283488" cy="226814"/>
          </a:xfrm>
          <a:prstGeom prst="rect">
            <a:avLst/>
          </a:prstGeom>
        </p:spPr>
      </p:pic>
      <p:sp>
        <p:nvSpPr>
          <p:cNvPr id="21" name="Text 18"/>
          <p:cNvSpPr/>
          <p:nvPr/>
        </p:nvSpPr>
        <p:spPr>
          <a:xfrm>
            <a:off x="1530906" y="6484144"/>
            <a:ext cx="120788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Key Concept:</a:t>
            </a:r>
            <a:r>
              <a:rPr lang="en-US" sz="17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Clients never share raw data—only model updates are transmitted, preserving privacy while enabling collaborative learning.</a:t>
            </a:r>
            <a:endParaRPr lang="en-US" sz="175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5C5180F-7871-2B94-0923-A7DFCEA8B9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86268" y="7670363"/>
            <a:ext cx="2267909" cy="46205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07799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1739" y="2535079"/>
            <a:ext cx="7461290" cy="519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Server Orchestration &amp; Federated Flow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581739" y="3470077"/>
            <a:ext cx="2077998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Server Configuration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81739" y="3895963"/>
            <a:ext cx="514338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</a:t>
            </a:r>
            <a:r>
              <a:rPr lang="en-US" sz="130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@app.main()</a:t>
            </a: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function initializes the federated learning process: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581739" y="4318992"/>
            <a:ext cx="5143381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Initialize global model parameters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581739" y="4642961"/>
            <a:ext cx="5143381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Configure FedAvg strategy for aggregation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581739" y="4966930"/>
            <a:ext cx="5143381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Set client participation fraction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581739" y="5290899"/>
            <a:ext cx="5143381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Define number of training rounds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581739" y="5743694"/>
            <a:ext cx="5143381" cy="515183"/>
          </a:xfrm>
          <a:prstGeom prst="roundRect">
            <a:avLst>
              <a:gd name="adj" fmla="val 29042"/>
            </a:avLst>
          </a:prstGeom>
          <a:solidFill>
            <a:srgbClr val="101010"/>
          </a:solidFill>
          <a:ln/>
        </p:spPr>
      </p:sp>
      <p:sp>
        <p:nvSpPr>
          <p:cNvPr id="11" name="Shape 8"/>
          <p:cNvSpPr/>
          <p:nvPr/>
        </p:nvSpPr>
        <p:spPr>
          <a:xfrm>
            <a:off x="573524" y="5743694"/>
            <a:ext cx="5159812" cy="515183"/>
          </a:xfrm>
          <a:prstGeom prst="roundRect">
            <a:avLst>
              <a:gd name="adj" fmla="val 4840"/>
            </a:avLst>
          </a:prstGeom>
          <a:solidFill>
            <a:srgbClr val="101010"/>
          </a:solidFill>
          <a:ln/>
        </p:spPr>
      </p:sp>
      <p:sp>
        <p:nvSpPr>
          <p:cNvPr id="12" name="Text 9"/>
          <p:cNvSpPr/>
          <p:nvPr/>
        </p:nvSpPr>
        <p:spPr>
          <a:xfrm>
            <a:off x="739735" y="5868352"/>
            <a:ext cx="4827389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flwr run</a:t>
            </a:r>
            <a:endParaRPr lang="en-US" sz="1300" dirty="0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8267" y="3490793"/>
            <a:ext cx="831175" cy="1024176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7135654" y="3657005"/>
            <a:ext cx="2141696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Broadcast Parameters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7135654" y="4082891"/>
            <a:ext cx="6920508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Server sends global model to selected clients</a:t>
            </a:r>
            <a:endParaRPr lang="en-US" sz="1300" dirty="0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8267" y="4514969"/>
            <a:ext cx="831175" cy="1024176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7135654" y="4681180"/>
            <a:ext cx="2077998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Local Training</a:t>
            </a:r>
            <a:endParaRPr lang="en-US" sz="1600" dirty="0"/>
          </a:p>
        </p:txBody>
      </p:sp>
      <p:sp>
        <p:nvSpPr>
          <p:cNvPr id="18" name="Text 13"/>
          <p:cNvSpPr/>
          <p:nvPr/>
        </p:nvSpPr>
        <p:spPr>
          <a:xfrm>
            <a:off x="7135654" y="5107067"/>
            <a:ext cx="6920508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Clients train on private data and compute updates</a:t>
            </a:r>
            <a:endParaRPr lang="en-US" sz="1300" dirty="0"/>
          </a:p>
        </p:txBody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38267" y="5539145"/>
            <a:ext cx="831175" cy="1024176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7135654" y="5705356"/>
            <a:ext cx="2077998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Aggregate Updates</a:t>
            </a:r>
            <a:endParaRPr lang="en-US" sz="1600" dirty="0"/>
          </a:p>
        </p:txBody>
      </p:sp>
      <p:sp>
        <p:nvSpPr>
          <p:cNvPr id="21" name="Text 15"/>
          <p:cNvSpPr/>
          <p:nvPr/>
        </p:nvSpPr>
        <p:spPr>
          <a:xfrm>
            <a:off x="7135654" y="6131242"/>
            <a:ext cx="6920508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Server averages client updates using FedAvg strategy</a:t>
            </a:r>
            <a:endParaRPr lang="en-US" sz="1300" dirty="0"/>
          </a:p>
        </p:txBody>
      </p:sp>
      <p:pic>
        <p:nvPicPr>
          <p:cNvPr id="2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38267" y="6563320"/>
            <a:ext cx="831175" cy="1024176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7135654" y="6729532"/>
            <a:ext cx="2077998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Iterate Rounds</a:t>
            </a:r>
            <a:endParaRPr lang="en-US" sz="1600" dirty="0"/>
          </a:p>
        </p:txBody>
      </p:sp>
      <p:sp>
        <p:nvSpPr>
          <p:cNvPr id="24" name="Text 17"/>
          <p:cNvSpPr/>
          <p:nvPr/>
        </p:nvSpPr>
        <p:spPr>
          <a:xfrm>
            <a:off x="7135654" y="7155418"/>
            <a:ext cx="6920508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Repeat for configured number of rounds</a:t>
            </a:r>
            <a:endParaRPr lang="en-US" sz="130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E1799E1-8B10-775D-87B5-AAF8A76F533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362491" y="7154311"/>
            <a:ext cx="2267909" cy="99983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60151"/>
            <a:ext cx="77477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System Setup &amp; Environment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35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Frameworks &amp; Tools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170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Flower (Simulation Engine)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592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Flower Datasets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0144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PyTorch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4364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Ray (for concurrency)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435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Configuration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0170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Dataset: CIFAR-10 (Image Classification)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45924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Partitioning: IID (Independent and Identically Distributed) across 10 Clients using IidPartitioner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26434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Device Constraint: CPU training (torch.device("cpu")) for stability in Google Colab environment</a:t>
            </a:r>
            <a:endParaRPr lang="en-US" sz="17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7D7947B-09A8-FE01-67B5-C1E455600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0962" y="7229769"/>
            <a:ext cx="2267909" cy="99983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9052"/>
            <a:ext cx="796325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Model Architecture &amp; Strategy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14807"/>
            <a:ext cx="36884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CNN Architecture (Net class)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79595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 Convolutional layers with ReLU activation and Max Pooling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 Fully Connected (Linear) layers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Designed for CIFAR-10 image classification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2148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Federated Strategy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37959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Strategy: FedAvg (Federated Averaging)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23814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Client Participation: 100% of clients sampled for fitting and evaluation in every round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Parameters: fraction_fit=1.0, min_fit_clients=10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48544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Aggregation: Custom weighted average function based on example counts</a:t>
            </a:r>
            <a:endParaRPr lang="en-US" sz="17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002636D-571E-A378-43FA-EC1B8D6B4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8660" y="7127518"/>
            <a:ext cx="2267909" cy="99983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Simulation Execution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89296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Configuration:</a:t>
            </a:r>
            <a:endParaRPr lang="en-US" sz="850" dirty="0"/>
          </a:p>
        </p:txBody>
      </p:sp>
      <p:sp>
        <p:nvSpPr>
          <p:cNvPr id="4" name="Text 2"/>
          <p:cNvSpPr/>
          <p:nvPr/>
        </p:nvSpPr>
        <p:spPr>
          <a:xfrm>
            <a:off x="396835" y="1201936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Simulation ran for 3 Rounds</a:t>
            </a:r>
            <a:endParaRPr lang="en-US" sz="850" dirty="0"/>
          </a:p>
        </p:txBody>
      </p:sp>
      <p:sp>
        <p:nvSpPr>
          <p:cNvPr id="5" name="Text 3"/>
          <p:cNvSpPr/>
          <p:nvPr/>
        </p:nvSpPr>
        <p:spPr>
          <a:xfrm>
            <a:off x="396835" y="1423035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10 Virtual Clients</a:t>
            </a:r>
            <a:endParaRPr lang="en-US" sz="850" dirty="0"/>
          </a:p>
        </p:txBody>
      </p:sp>
      <p:sp>
        <p:nvSpPr>
          <p:cNvPr id="6" name="Text 4"/>
          <p:cNvSpPr/>
          <p:nvPr/>
        </p:nvSpPr>
        <p:spPr>
          <a:xfrm>
            <a:off x="396835" y="1732002"/>
            <a:ext cx="113348" cy="141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E0DF"/>
                </a:solidFill>
                <a:latin typeface="Saira Light" pitchFamily="34" charset="0"/>
                <a:ea typeface="Saira Light" pitchFamily="34" charset="-122"/>
                <a:cs typeface="Saira Light" pitchFamily="34" charset="-120"/>
              </a:rPr>
              <a:t>01</a:t>
            </a:r>
            <a:endParaRPr lang="en-US" sz="850" dirty="0"/>
          </a:p>
        </p:txBody>
      </p:sp>
      <p:sp>
        <p:nvSpPr>
          <p:cNvPr id="7" name="Shape 5"/>
          <p:cNvSpPr/>
          <p:nvPr/>
        </p:nvSpPr>
        <p:spPr>
          <a:xfrm>
            <a:off x="396835" y="1909405"/>
            <a:ext cx="6861691" cy="15240"/>
          </a:xfrm>
          <a:prstGeom prst="rect">
            <a:avLst/>
          </a:prstGeom>
          <a:solidFill>
            <a:srgbClr val="FC8337"/>
          </a:solidFill>
          <a:ln/>
        </p:spPr>
      </p:sp>
      <p:sp>
        <p:nvSpPr>
          <p:cNvPr id="8" name="Text 6"/>
          <p:cNvSpPr/>
          <p:nvPr/>
        </p:nvSpPr>
        <p:spPr>
          <a:xfrm>
            <a:off x="396835" y="1996559"/>
            <a:ext cx="151661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Dependencies installed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396835" y="2241709"/>
            <a:ext cx="686169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Specific fix for protobuf and grpcio versions</a:t>
            </a:r>
            <a:endParaRPr lang="en-US" sz="850" dirty="0"/>
          </a:p>
        </p:txBody>
      </p:sp>
      <p:sp>
        <p:nvSpPr>
          <p:cNvPr id="10" name="Text 8"/>
          <p:cNvSpPr/>
          <p:nvPr/>
        </p:nvSpPr>
        <p:spPr>
          <a:xfrm>
            <a:off x="7371874" y="1732002"/>
            <a:ext cx="113348" cy="141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E0DF"/>
                </a:solidFill>
                <a:latin typeface="Saira Light" pitchFamily="34" charset="0"/>
                <a:ea typeface="Saira Light" pitchFamily="34" charset="-122"/>
                <a:cs typeface="Saira Light" pitchFamily="34" charset="-120"/>
              </a:rPr>
              <a:t>02</a:t>
            </a:r>
            <a:endParaRPr lang="en-US" sz="850" dirty="0"/>
          </a:p>
        </p:txBody>
      </p:sp>
      <p:sp>
        <p:nvSpPr>
          <p:cNvPr id="11" name="Shape 9"/>
          <p:cNvSpPr/>
          <p:nvPr/>
        </p:nvSpPr>
        <p:spPr>
          <a:xfrm>
            <a:off x="7371874" y="1909405"/>
            <a:ext cx="6861691" cy="15240"/>
          </a:xfrm>
          <a:prstGeom prst="rect">
            <a:avLst/>
          </a:prstGeom>
          <a:solidFill>
            <a:srgbClr val="FC8337"/>
          </a:solidFill>
          <a:ln/>
        </p:spPr>
      </p:sp>
      <p:sp>
        <p:nvSpPr>
          <p:cNvPr id="12" name="Text 10"/>
          <p:cNvSpPr/>
          <p:nvPr/>
        </p:nvSpPr>
        <p:spPr>
          <a:xfrm>
            <a:off x="7371874" y="1996559"/>
            <a:ext cx="1628180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start_simulation initiated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7371874" y="2241709"/>
            <a:ext cx="686169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With 10 Virtual Clients</a:t>
            </a:r>
            <a:endParaRPr lang="en-US" sz="850" dirty="0"/>
          </a:p>
        </p:txBody>
      </p:sp>
      <p:sp>
        <p:nvSpPr>
          <p:cNvPr id="14" name="Text 12"/>
          <p:cNvSpPr/>
          <p:nvPr/>
        </p:nvSpPr>
        <p:spPr>
          <a:xfrm>
            <a:off x="396835" y="2621518"/>
            <a:ext cx="113348" cy="141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E0DF"/>
                </a:solidFill>
                <a:latin typeface="Saira Light" pitchFamily="34" charset="0"/>
                <a:ea typeface="Saira Light" pitchFamily="34" charset="-122"/>
                <a:cs typeface="Saira Light" pitchFamily="34" charset="-120"/>
              </a:rPr>
              <a:t>03</a:t>
            </a:r>
            <a:endParaRPr lang="en-US" sz="850" dirty="0"/>
          </a:p>
        </p:txBody>
      </p:sp>
      <p:sp>
        <p:nvSpPr>
          <p:cNvPr id="15" name="Shape 13"/>
          <p:cNvSpPr/>
          <p:nvPr/>
        </p:nvSpPr>
        <p:spPr>
          <a:xfrm>
            <a:off x="396835" y="2798921"/>
            <a:ext cx="6861691" cy="15240"/>
          </a:xfrm>
          <a:prstGeom prst="rect">
            <a:avLst/>
          </a:prstGeom>
          <a:solidFill>
            <a:srgbClr val="FC8337"/>
          </a:solidFill>
          <a:ln/>
        </p:spPr>
      </p:sp>
      <p:sp>
        <p:nvSpPr>
          <p:cNvPr id="16" name="Text 14"/>
          <p:cNvSpPr/>
          <p:nvPr/>
        </p:nvSpPr>
        <p:spPr>
          <a:xfrm>
            <a:off x="396835" y="288607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Local training</a:t>
            </a:r>
            <a:endParaRPr lang="en-US" sz="1100" dirty="0"/>
          </a:p>
        </p:txBody>
      </p:sp>
      <p:sp>
        <p:nvSpPr>
          <p:cNvPr id="17" name="Text 15"/>
          <p:cNvSpPr/>
          <p:nvPr/>
        </p:nvSpPr>
        <p:spPr>
          <a:xfrm>
            <a:off x="396835" y="3131225"/>
            <a:ext cx="686169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Each client trained locally for 1 epoch</a:t>
            </a:r>
            <a:endParaRPr lang="en-US" sz="850" dirty="0"/>
          </a:p>
        </p:txBody>
      </p:sp>
      <p:sp>
        <p:nvSpPr>
          <p:cNvPr id="18" name="Text 16"/>
          <p:cNvSpPr/>
          <p:nvPr/>
        </p:nvSpPr>
        <p:spPr>
          <a:xfrm>
            <a:off x="7371874" y="2621518"/>
            <a:ext cx="113348" cy="141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E0DF"/>
                </a:solidFill>
                <a:latin typeface="Saira Light" pitchFamily="34" charset="0"/>
                <a:ea typeface="Saira Light" pitchFamily="34" charset="-122"/>
                <a:cs typeface="Saira Light" pitchFamily="34" charset="-120"/>
              </a:rPr>
              <a:t>04</a:t>
            </a:r>
            <a:endParaRPr lang="en-US" sz="850" dirty="0"/>
          </a:p>
        </p:txBody>
      </p:sp>
      <p:sp>
        <p:nvSpPr>
          <p:cNvPr id="19" name="Shape 17"/>
          <p:cNvSpPr/>
          <p:nvPr/>
        </p:nvSpPr>
        <p:spPr>
          <a:xfrm>
            <a:off x="7371874" y="2798921"/>
            <a:ext cx="6861691" cy="15240"/>
          </a:xfrm>
          <a:prstGeom prst="rect">
            <a:avLst/>
          </a:prstGeom>
          <a:solidFill>
            <a:srgbClr val="FC8337"/>
          </a:solidFill>
          <a:ln/>
        </p:spPr>
      </p:sp>
      <p:sp>
        <p:nvSpPr>
          <p:cNvPr id="20" name="Text 18"/>
          <p:cNvSpPr/>
          <p:nvPr/>
        </p:nvSpPr>
        <p:spPr>
          <a:xfrm>
            <a:off x="7371874" y="288607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Weights aggregated</a:t>
            </a:r>
            <a:endParaRPr lang="en-US" sz="1100" dirty="0"/>
          </a:p>
        </p:txBody>
      </p:sp>
      <p:sp>
        <p:nvSpPr>
          <p:cNvPr id="21" name="Text 19"/>
          <p:cNvSpPr/>
          <p:nvPr/>
        </p:nvSpPr>
        <p:spPr>
          <a:xfrm>
            <a:off x="7371874" y="3131225"/>
            <a:ext cx="686169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Server aggregated weights after every round</a:t>
            </a:r>
            <a:endParaRPr lang="en-US" sz="850" dirty="0"/>
          </a:p>
        </p:txBody>
      </p:sp>
      <p:sp>
        <p:nvSpPr>
          <p:cNvPr id="22" name="Text 20"/>
          <p:cNvSpPr/>
          <p:nvPr/>
        </p:nvSpPr>
        <p:spPr>
          <a:xfrm>
            <a:off x="396835" y="3525203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Runtime:</a:t>
            </a:r>
            <a:endParaRPr lang="en-US" sz="850" dirty="0"/>
          </a:p>
        </p:txBody>
      </p:sp>
      <p:sp>
        <p:nvSpPr>
          <p:cNvPr id="23" name="Text 21"/>
          <p:cNvSpPr/>
          <p:nvPr/>
        </p:nvSpPr>
        <p:spPr>
          <a:xfrm>
            <a:off x="396835" y="3834170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Total simulation time: approximately 107 seconds</a:t>
            </a:r>
            <a:endParaRPr lang="en-US" sz="850" dirty="0"/>
          </a:p>
        </p:txBody>
      </p:sp>
      <p:pic>
        <p:nvPicPr>
          <p:cNvPr id="2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5" y="4143137"/>
            <a:ext cx="8619411" cy="589740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6E35E31-C3B9-E276-4CC2-2FC83092A2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62491" y="7208649"/>
            <a:ext cx="2267909" cy="99983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30278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Results &amp; Visualization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89296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Here are the key accuracy metrics achieved across the federated learning rounds:</a:t>
            </a:r>
            <a:endParaRPr lang="en-US" sz="850" dirty="0"/>
          </a:p>
        </p:txBody>
      </p:sp>
      <p:sp>
        <p:nvSpPr>
          <p:cNvPr id="4" name="Text 2"/>
          <p:cNvSpPr/>
          <p:nvPr/>
        </p:nvSpPr>
        <p:spPr>
          <a:xfrm>
            <a:off x="396835" y="1258610"/>
            <a:ext cx="4517708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15.89%</a:t>
            </a:r>
            <a:endParaRPr lang="en-US" sz="2900" dirty="0"/>
          </a:p>
        </p:txBody>
      </p:sp>
      <p:sp>
        <p:nvSpPr>
          <p:cNvPr id="5" name="Text 3"/>
          <p:cNvSpPr/>
          <p:nvPr/>
        </p:nvSpPr>
        <p:spPr>
          <a:xfrm>
            <a:off x="1946910" y="1774508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Round 1 Accuracy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5056227" y="1258610"/>
            <a:ext cx="4517827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17.26%</a:t>
            </a:r>
            <a:endParaRPr lang="en-US" sz="2900" dirty="0"/>
          </a:p>
        </p:txBody>
      </p:sp>
      <p:sp>
        <p:nvSpPr>
          <p:cNvPr id="7" name="Text 5"/>
          <p:cNvSpPr/>
          <p:nvPr/>
        </p:nvSpPr>
        <p:spPr>
          <a:xfrm>
            <a:off x="6606302" y="1774508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Round 2 Accuracy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9715738" y="1258610"/>
            <a:ext cx="4517708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19.14%</a:t>
            </a:r>
            <a:endParaRPr lang="en-US" sz="2900" dirty="0"/>
          </a:p>
        </p:txBody>
      </p:sp>
      <p:sp>
        <p:nvSpPr>
          <p:cNvPr id="9" name="Text 7"/>
          <p:cNvSpPr/>
          <p:nvPr/>
        </p:nvSpPr>
        <p:spPr>
          <a:xfrm>
            <a:off x="10935295" y="1774508"/>
            <a:ext cx="2078474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Round 3 Accuracy (Final Result)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396835" y="2079188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chart below illustrates the progression of model accuracy over the three federated learning rounds, clearly demonstrating an upward trend in performance.</a:t>
            </a:r>
            <a:endParaRPr lang="en-US" sz="85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5" y="2388156"/>
            <a:ext cx="13836729" cy="7748468"/>
          </a:xfrm>
          <a:prstGeom prst="rect">
            <a:avLst/>
          </a:prstGeom>
        </p:spPr>
      </p:pic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835" y="10264140"/>
            <a:ext cx="8619411" cy="589740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1511A76-6806-16DC-B7B8-937B8A84DC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62491" y="7229769"/>
            <a:ext cx="2267909" cy="99983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628</Words>
  <Application>Microsoft Office PowerPoint</Application>
  <PresentationFormat>Custom</PresentationFormat>
  <Paragraphs>109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Saira Light</vt:lpstr>
      <vt:lpstr>Arial</vt:lpstr>
      <vt:lpstr>Saira Medium</vt:lpstr>
      <vt:lpstr>Consolas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ABHIK GHOSH</dc:creator>
  <cp:lastModifiedBy>Abhik Ghosh</cp:lastModifiedBy>
  <cp:revision>2</cp:revision>
  <dcterms:created xsi:type="dcterms:W3CDTF">2025-12-18T19:45:18Z</dcterms:created>
  <dcterms:modified xsi:type="dcterms:W3CDTF">2025-12-18T19:59:25Z</dcterms:modified>
</cp:coreProperties>
</file>